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61" r:id="rId4"/>
    <p:sldId id="296" r:id="rId5"/>
    <p:sldId id="297" r:id="rId6"/>
    <p:sldId id="264" r:id="rId7"/>
    <p:sldId id="298" r:id="rId8"/>
    <p:sldId id="300" r:id="rId9"/>
    <p:sldId id="299" r:id="rId10"/>
  </p:sldIdLst>
  <p:sldSz cx="9144000" cy="5143500" type="screen16x9"/>
  <p:notesSz cx="6858000" cy="9144000"/>
  <p:embeddedFontLst>
    <p:embeddedFont>
      <p:font typeface="Quattrocento Sans" panose="02020500000000000000" charset="0"/>
      <p:regular r:id="rId12"/>
      <p:bold r:id="rId13"/>
      <p:italic r:id="rId14"/>
      <p:boldItalic r:id="rId15"/>
    </p:embeddedFont>
    <p:embeddedFont>
      <p:font typeface="Lora" panose="02020500000000000000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2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Train_transforms</a:t>
            </a:r>
            <a:r>
              <a:rPr lang="zh-TW" altLang="en-US" dirty="0" smtClean="0"/>
              <a:t>的參數直接取網路上的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Model</a:t>
            </a:r>
            <a:r>
              <a:rPr lang="zh-TW" altLang="en-US" dirty="0" smtClean="0"/>
              <a:t>也是參考網路上的 比傳統</a:t>
            </a:r>
            <a:r>
              <a:rPr lang="en-US" altLang="zh-TW" dirty="0" smtClean="0"/>
              <a:t>CNN</a:t>
            </a:r>
            <a:r>
              <a:rPr lang="zh-TW" altLang="en-US" dirty="0" smtClean="0"/>
              <a:t>多做了兩次</a:t>
            </a:r>
            <a:r>
              <a:rPr lang="en-US" altLang="zh-TW" dirty="0" smtClean="0"/>
              <a:t>convolution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和 </a:t>
            </a:r>
            <a:r>
              <a:rPr lang="en-US" altLang="zh-TW" baseline="0" dirty="0" smtClean="0"/>
              <a:t>pooling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6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TW" b="1" dirty="0" smtClean="0">
                <a:latin typeface="Lora" panose="02020500000000000000" charset="0"/>
              </a:rPr>
              <a:t>SGD</a:t>
            </a:r>
            <a:r>
              <a:rPr lang="en-US" altLang="zh-TW" b="1" baseline="0" dirty="0" smtClean="0">
                <a:latin typeface="Lora" panose="02020500000000000000" charset="0"/>
              </a:rPr>
              <a:t> </a:t>
            </a:r>
            <a:r>
              <a:rPr lang="en-US" altLang="zh-TW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優點：計算速度快 缺點：收斂性能不好</a:t>
            </a:r>
          </a:p>
        </p:txBody>
      </p:sp>
    </p:spTree>
    <p:extLst>
      <p:ext uri="{BB962C8B-B14F-4D97-AF65-F5344CB8AC3E}">
        <p14:creationId xmlns:p14="http://schemas.microsoft.com/office/powerpoint/2010/main" val="156365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6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897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52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@lido2370/S1aX6e1nN?type=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achinelearningmastery.com/how-to-develop-a-convolutional-neural-network-to-classify-photos-of-dogs-and-cat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65817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altLang="zh-TW" dirty="0"/>
              <a:t>Dogs vs. Cats </a:t>
            </a:r>
            <a:r>
              <a:rPr lang="en-US" altLang="zh-TW" dirty="0" err="1"/>
              <a:t>Redux</a:t>
            </a:r>
            <a:r>
              <a:rPr lang="en-US" altLang="zh-TW" dirty="0"/>
              <a:t>: Kernels Edition</a:t>
            </a: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30215" y="3809297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Lora" panose="02020500000000000000" charset="0"/>
              </a:rPr>
              <a:t>報告人 </a:t>
            </a:r>
            <a:r>
              <a:rPr lang="en-US" altLang="zh-TW" sz="2000" b="1" dirty="0" smtClean="0">
                <a:latin typeface="Lora" panose="02020500000000000000" charset="0"/>
              </a:rPr>
              <a:t>:</a:t>
            </a:r>
            <a:r>
              <a:rPr lang="zh-TW" altLang="en-US" sz="2000" b="1" dirty="0" smtClean="0">
                <a:latin typeface="Lora" panose="02020500000000000000" charset="0"/>
              </a:rPr>
              <a:t> 陳冠綸</a:t>
            </a:r>
            <a:endParaRPr lang="zh-TW" altLang="en-US" sz="2000" b="1" dirty="0">
              <a:latin typeface="Lora" panose="0202050000000000000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14762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grpSp>
        <p:nvGrpSpPr>
          <p:cNvPr id="87" name="Google Shape;87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Google Shape;104;p14"/>
          <p:cNvCxnSpPr/>
          <p:nvPr/>
        </p:nvCxnSpPr>
        <p:spPr>
          <a:xfrm>
            <a:off x="2731800" y="1130226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1858124"/>
            <a:ext cx="792000" cy="792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8718" y="2700551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latin typeface="Lora" panose="02020500000000000000" charset="0"/>
              </a:rPr>
              <a:t>Train&amp;Valid</a:t>
            </a:r>
            <a:r>
              <a:rPr lang="en-US" altLang="zh-TW" b="1" dirty="0" smtClean="0">
                <a:latin typeface="Lora" panose="02020500000000000000" charset="0"/>
              </a:rPr>
              <a:t> Data</a:t>
            </a:r>
            <a:endParaRPr lang="zh-TW" altLang="en-US" b="1" dirty="0">
              <a:latin typeface="Lora" panose="02020500000000000000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10557" y="4130477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Lora" panose="02020500000000000000" charset="0"/>
              </a:rPr>
              <a:t>Test Data</a:t>
            </a:r>
            <a:endParaRPr lang="zh-TW" altLang="en-US" b="1" dirty="0">
              <a:latin typeface="Lora" panose="02020500000000000000" charset="0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8" y="3338477"/>
            <a:ext cx="792000" cy="792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50" y="1858124"/>
            <a:ext cx="792000" cy="792000"/>
          </a:xfrm>
          <a:prstGeom prst="rect">
            <a:avLst/>
          </a:prstGeom>
        </p:spPr>
      </p:pic>
      <p:cxnSp>
        <p:nvCxnSpPr>
          <p:cNvPr id="20" name="直線單箭頭接點 19"/>
          <p:cNvCxnSpPr>
            <a:stCxn id="6" idx="3"/>
            <a:endCxn id="15" idx="1"/>
          </p:cNvCxnSpPr>
          <p:nvPr/>
        </p:nvCxnSpPr>
        <p:spPr>
          <a:xfrm>
            <a:off x="1708458" y="2254124"/>
            <a:ext cx="1612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863250" y="1915389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Lora" panose="02020500000000000000" charset="0"/>
              </a:rPr>
              <a:t>1 . Train model</a:t>
            </a:r>
            <a:endParaRPr lang="zh-TW" altLang="en-US" b="1" dirty="0">
              <a:latin typeface="Lora" panose="02020500000000000000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37404" y="1568317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latin typeface="Lora" panose="02020500000000000000" charset="0"/>
              </a:rPr>
              <a:t>CNN model</a:t>
            </a:r>
            <a:endParaRPr lang="zh-TW" altLang="en-US" b="1" dirty="0">
              <a:latin typeface="Lora" panose="02020500000000000000" charset="0"/>
            </a:endParaRPr>
          </a:p>
        </p:txBody>
      </p:sp>
      <p:cxnSp>
        <p:nvCxnSpPr>
          <p:cNvPr id="24" name="肘形接點 23"/>
          <p:cNvCxnSpPr>
            <a:stCxn id="23" idx="3"/>
            <a:endCxn id="15" idx="2"/>
          </p:cNvCxnSpPr>
          <p:nvPr/>
        </p:nvCxnSpPr>
        <p:spPr>
          <a:xfrm flipV="1">
            <a:off x="1708458" y="2650124"/>
            <a:ext cx="2008592" cy="108435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2" y="2092094"/>
            <a:ext cx="284921" cy="18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2" y="2608872"/>
            <a:ext cx="269966" cy="180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2" y="2867261"/>
            <a:ext cx="241711" cy="1800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1" y="3644477"/>
            <a:ext cx="225391" cy="18000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7" y="2350483"/>
            <a:ext cx="270000" cy="180000"/>
          </a:xfrm>
          <a:prstGeom prst="rect">
            <a:avLst/>
          </a:prstGeom>
        </p:spPr>
      </p:pic>
      <p:sp>
        <p:nvSpPr>
          <p:cNvPr id="30" name="橢圓 29"/>
          <p:cNvSpPr/>
          <p:nvPr/>
        </p:nvSpPr>
        <p:spPr>
          <a:xfrm>
            <a:off x="575746" y="3188400"/>
            <a:ext cx="46800" cy="46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.2</a:t>
            </a:r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 flipH="1">
            <a:off x="575746" y="33407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.2</a:t>
            </a:r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 flipH="1">
            <a:off x="575746" y="34931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.2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901088" y="3777872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Lora" panose="02020500000000000000" charset="0"/>
              </a:rPr>
              <a:t>2</a:t>
            </a:r>
            <a:r>
              <a:rPr lang="en-US" altLang="zh-TW" b="1" dirty="0" smtClean="0">
                <a:latin typeface="Lora" panose="02020500000000000000" charset="0"/>
              </a:rPr>
              <a:t> . Test model</a:t>
            </a:r>
            <a:endParaRPr lang="zh-TW" altLang="en-US" b="1" dirty="0">
              <a:latin typeface="Lora" panose="02020500000000000000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82" y="1742549"/>
            <a:ext cx="1023149" cy="1023149"/>
          </a:xfrm>
          <a:prstGeom prst="rect">
            <a:avLst/>
          </a:prstGeom>
        </p:spPr>
      </p:pic>
      <p:cxnSp>
        <p:nvCxnSpPr>
          <p:cNvPr id="33" name="直線單箭頭接點 32"/>
          <p:cNvCxnSpPr>
            <a:stCxn id="15" idx="3"/>
            <a:endCxn id="31" idx="1"/>
          </p:cNvCxnSpPr>
          <p:nvPr/>
        </p:nvCxnSpPr>
        <p:spPr>
          <a:xfrm>
            <a:off x="4113050" y="2254124"/>
            <a:ext cx="24071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261230" y="1915389"/>
            <a:ext cx="2258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Lora" panose="02020500000000000000" charset="0"/>
              </a:rPr>
              <a:t>3</a:t>
            </a:r>
            <a:r>
              <a:rPr lang="en-US" altLang="zh-TW" b="1" dirty="0" smtClean="0">
                <a:latin typeface="Lora" panose="02020500000000000000" charset="0"/>
              </a:rPr>
              <a:t> . Export Result to .CSV</a:t>
            </a:r>
            <a:endParaRPr lang="zh-TW" altLang="en-US" b="1" dirty="0">
              <a:latin typeface="Lora" panose="02020500000000000000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4794465" y="3734477"/>
            <a:ext cx="3079320" cy="774175"/>
            <a:chOff x="4538330" y="3810299"/>
            <a:chExt cx="3079320" cy="77417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11"/>
            <a:srcRect r="71855"/>
            <a:stretch/>
          </p:blipFill>
          <p:spPr>
            <a:xfrm>
              <a:off x="4538330" y="3810299"/>
              <a:ext cx="1437020" cy="767216"/>
            </a:xfrm>
            <a:prstGeom prst="rect">
              <a:avLst/>
            </a:prstGeom>
          </p:spPr>
        </p:pic>
        <p:pic>
          <p:nvPicPr>
            <p:cNvPr id="39" name="圖片 38"/>
            <p:cNvPicPr>
              <a:picLocks noChangeAspect="1"/>
            </p:cNvPicPr>
            <p:nvPr/>
          </p:nvPicPr>
          <p:blipFill rotWithShape="1">
            <a:blip r:embed="rId11"/>
            <a:srcRect l="67817"/>
            <a:stretch/>
          </p:blipFill>
          <p:spPr>
            <a:xfrm>
              <a:off x="5975350" y="3817674"/>
              <a:ext cx="1642300" cy="766800"/>
            </a:xfrm>
            <a:prstGeom prst="rect">
              <a:avLst/>
            </a:prstGeom>
          </p:spPr>
        </p:pic>
      </p:grpSp>
      <p:sp>
        <p:nvSpPr>
          <p:cNvPr id="41" name="文字方塊 40"/>
          <p:cNvSpPr txBox="1"/>
          <p:nvPr/>
        </p:nvSpPr>
        <p:spPr>
          <a:xfrm>
            <a:off x="5257800" y="3363658"/>
            <a:ext cx="2152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err="1" smtClean="0">
                <a:latin typeface="Lora" panose="02020500000000000000" charset="0"/>
              </a:rPr>
              <a:t>Kaggle</a:t>
            </a:r>
            <a:r>
              <a:rPr lang="en-US" altLang="zh-TW" sz="1600" b="1" dirty="0" smtClean="0">
                <a:latin typeface="Lora" panose="02020500000000000000" charset="0"/>
              </a:rPr>
              <a:t> Final Score</a:t>
            </a:r>
            <a:endParaRPr lang="zh-TW" altLang="en-US" sz="1600" b="1" dirty="0">
              <a:latin typeface="Lora" panose="02020500000000000000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244881" y="3969415"/>
            <a:ext cx="596900" cy="29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/>
      <p:bldP spid="34" grpId="0"/>
      <p:bldP spid="35" grpId="0"/>
      <p:bldP spid="30" grpId="0" animBg="1"/>
      <p:bldP spid="47" grpId="0" animBg="1"/>
      <p:bldP spid="48" grpId="0" animBg="1"/>
      <p:bldP spid="53" grpId="0"/>
      <p:bldP spid="58" grpId="0"/>
      <p:bldP spid="41" grpId="0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altLang="zh-TW" dirty="0"/>
              <a:t>Data Processing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733550" y="1421492"/>
            <a:ext cx="6809700" cy="439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zh-TW" altLang="en-US" sz="1800" b="1" dirty="0" smtClean="0">
                <a:latin typeface="Lora" panose="02020500000000000000" charset="0"/>
              </a:rPr>
              <a:t>將</a:t>
            </a:r>
            <a:r>
              <a:rPr lang="en-US" altLang="zh-TW" sz="1800" b="1" dirty="0" err="1" smtClean="0">
                <a:latin typeface="Lora" panose="02020500000000000000" charset="0"/>
              </a:rPr>
              <a:t>T</a:t>
            </a:r>
            <a:r>
              <a:rPr lang="en-US" altLang="zh-TW" sz="1800" b="1" dirty="0" err="1" smtClean="0">
                <a:latin typeface="Lora" panose="02020500000000000000" charset="0"/>
              </a:rPr>
              <a:t>rain&amp;Test</a:t>
            </a:r>
            <a:r>
              <a:rPr lang="en-US" altLang="zh-TW" sz="1800" b="1" dirty="0" smtClean="0">
                <a:latin typeface="Lora" panose="02020500000000000000" charset="0"/>
              </a:rPr>
              <a:t> Data</a:t>
            </a:r>
            <a:r>
              <a:rPr lang="zh-TW" altLang="en-US" sz="1800" b="1" dirty="0" smtClean="0">
                <a:latin typeface="Lora" panose="02020500000000000000" charset="0"/>
              </a:rPr>
              <a:t>解壓縮並分別存入</a:t>
            </a:r>
            <a:r>
              <a:rPr lang="en-US" altLang="zh-TW" sz="1800" b="1" dirty="0" smtClean="0">
                <a:latin typeface="Lora" panose="02020500000000000000" charset="0"/>
              </a:rPr>
              <a:t>cats</a:t>
            </a:r>
            <a:r>
              <a:rPr lang="zh-TW" altLang="en-US" sz="1800" b="1" dirty="0" smtClean="0">
                <a:latin typeface="Lora" panose="02020500000000000000" charset="0"/>
              </a:rPr>
              <a:t>、</a:t>
            </a:r>
            <a:r>
              <a:rPr lang="en-US" altLang="zh-TW" sz="1800" b="1" dirty="0" smtClean="0">
                <a:latin typeface="Lora" panose="02020500000000000000" charset="0"/>
              </a:rPr>
              <a:t>dogs</a:t>
            </a:r>
            <a:r>
              <a:rPr lang="zh-TW" altLang="en-US" sz="1800" b="1" dirty="0" smtClean="0">
                <a:latin typeface="Lora" panose="02020500000000000000" charset="0"/>
              </a:rPr>
              <a:t>資料夾</a:t>
            </a:r>
            <a:endParaRPr lang="en-US" altLang="zh-TW" sz="1800" b="1" dirty="0" smtClean="0">
              <a:latin typeface="Lora" panose="02020500000000000000" charset="0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endParaRPr sz="1800" b="1" dirty="0" smtClean="0">
              <a:latin typeface="Lora" panose="02020500000000000000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Lora" panose="02020500000000000000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3" y="2394809"/>
            <a:ext cx="1185392" cy="78044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617" y="2394809"/>
            <a:ext cx="5454633" cy="77384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92" y="3249570"/>
            <a:ext cx="6721258" cy="59555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92" y="2831227"/>
            <a:ext cx="8104833" cy="1068396"/>
          </a:xfrm>
          <a:prstGeom prst="rect">
            <a:avLst/>
          </a:prstGeom>
        </p:spPr>
      </p:pic>
      <p:sp>
        <p:nvSpPr>
          <p:cNvPr id="14" name="Google Shape;125;p17"/>
          <p:cNvSpPr txBox="1">
            <a:spLocks/>
          </p:cNvSpPr>
          <p:nvPr/>
        </p:nvSpPr>
        <p:spPr>
          <a:xfrm>
            <a:off x="733550" y="1861726"/>
            <a:ext cx="6809700" cy="43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Clr>
                <a:schemeClr val="accent1"/>
              </a:buClr>
            </a:pPr>
            <a:r>
              <a:rPr lang="zh-TW" altLang="en-US" sz="1800" b="1" dirty="0" smtClean="0">
                <a:latin typeface="Lora" panose="02020500000000000000" charset="0"/>
              </a:rPr>
              <a:t>透過</a:t>
            </a:r>
            <a:r>
              <a:rPr lang="en-US" altLang="zh-TW" sz="1800" b="1" dirty="0" err="1" smtClean="0">
                <a:latin typeface="Lora" panose="02020500000000000000" charset="0"/>
              </a:rPr>
              <a:t>ImgFolder</a:t>
            </a:r>
            <a:r>
              <a:rPr lang="zh-TW" altLang="en-US" sz="1800" b="1" dirty="0" smtClean="0">
                <a:latin typeface="Lora" panose="02020500000000000000" charset="0"/>
              </a:rPr>
              <a:t>函式載入</a:t>
            </a:r>
            <a:r>
              <a:rPr lang="en-US" altLang="zh-TW" sz="1800" b="1" dirty="0" smtClean="0">
                <a:latin typeface="Lora" panose="02020500000000000000" charset="0"/>
              </a:rPr>
              <a:t>Data</a:t>
            </a:r>
            <a:r>
              <a:rPr lang="zh-TW" altLang="en-US" sz="1800" b="1" dirty="0" smtClean="0">
                <a:latin typeface="Lora" panose="02020500000000000000" charset="0"/>
              </a:rPr>
              <a:t>並做</a:t>
            </a:r>
            <a:r>
              <a:rPr lang="en-US" altLang="zh-TW" sz="1800" b="1" dirty="0" smtClean="0">
                <a:latin typeface="Lora" panose="02020500000000000000" charset="0"/>
              </a:rPr>
              <a:t>Transforms</a:t>
            </a:r>
          </a:p>
          <a:p>
            <a:pPr>
              <a:buClr>
                <a:schemeClr val="accent1"/>
              </a:buClr>
            </a:pPr>
            <a:endParaRPr lang="en-US" altLang="zh-TW" sz="1800" b="1" dirty="0" smtClean="0">
              <a:latin typeface="Lora" panose="02020500000000000000" charset="0"/>
            </a:endParaRPr>
          </a:p>
          <a:p>
            <a:pPr>
              <a:buClr>
                <a:schemeClr val="accent1"/>
              </a:buClr>
            </a:pPr>
            <a:endParaRPr lang="en-US" sz="1800" b="1" dirty="0" smtClean="0">
              <a:latin typeface="Lora" panose="02020500000000000000" charset="0"/>
            </a:endParaRPr>
          </a:p>
          <a:p>
            <a:pPr marL="0" indent="0">
              <a:buFont typeface="Quattrocento Sans"/>
              <a:buNone/>
            </a:pPr>
            <a:endParaRPr lang="en-US" sz="1800" b="1" dirty="0">
              <a:latin typeface="Lora" panose="02020500000000000000" charset="0"/>
            </a:endParaRPr>
          </a:p>
        </p:txBody>
      </p:sp>
      <p:sp>
        <p:nvSpPr>
          <p:cNvPr id="16" name="Google Shape;125;p17"/>
          <p:cNvSpPr txBox="1">
            <a:spLocks/>
          </p:cNvSpPr>
          <p:nvPr/>
        </p:nvSpPr>
        <p:spPr>
          <a:xfrm>
            <a:off x="733550" y="2277080"/>
            <a:ext cx="7877050" cy="43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>
              <a:buClr>
                <a:schemeClr val="accent1"/>
              </a:buClr>
            </a:pPr>
            <a:r>
              <a:rPr lang="zh-TW" altLang="en-US" sz="1800" b="1" dirty="0" smtClean="0">
                <a:latin typeface="Lora" panose="02020500000000000000" charset="0"/>
              </a:rPr>
              <a:t>將</a:t>
            </a:r>
            <a:r>
              <a:rPr lang="en-US" altLang="zh-TW" sz="1800" b="1" dirty="0" smtClean="0">
                <a:latin typeface="Lora" panose="02020500000000000000" charset="0"/>
              </a:rPr>
              <a:t>Train Data</a:t>
            </a:r>
            <a:r>
              <a:rPr lang="zh-TW" altLang="en-US" sz="1800" b="1" dirty="0" smtClean="0">
                <a:latin typeface="Lora" panose="02020500000000000000" charset="0"/>
              </a:rPr>
              <a:t>分為</a:t>
            </a:r>
            <a:r>
              <a:rPr lang="en-US" altLang="zh-TW" sz="1800" b="1" dirty="0" err="1" smtClean="0">
                <a:latin typeface="Lora" panose="02020500000000000000" charset="0"/>
              </a:rPr>
              <a:t>Train&amp;Valid</a:t>
            </a:r>
            <a:r>
              <a:rPr lang="en-US" altLang="zh-TW" sz="1800" b="1" dirty="0" smtClean="0">
                <a:latin typeface="Lora" panose="02020500000000000000" charset="0"/>
              </a:rPr>
              <a:t> Data</a:t>
            </a:r>
            <a:r>
              <a:rPr lang="zh-TW" altLang="en-US" sz="1800" b="1" dirty="0" smtClean="0">
                <a:latin typeface="Lora" panose="02020500000000000000" charset="0"/>
              </a:rPr>
              <a:t>再透過</a:t>
            </a:r>
            <a:r>
              <a:rPr lang="en-US" altLang="zh-TW" sz="1800" b="1" dirty="0" err="1" smtClean="0">
                <a:latin typeface="Lora" panose="02020500000000000000" charset="0"/>
              </a:rPr>
              <a:t>DataLoader</a:t>
            </a:r>
            <a:r>
              <a:rPr lang="zh-TW" altLang="en-US" sz="1800" b="1" dirty="0" smtClean="0">
                <a:latin typeface="Lora" panose="02020500000000000000" charset="0"/>
              </a:rPr>
              <a:t>函式載入</a:t>
            </a:r>
            <a:r>
              <a:rPr lang="en-US" altLang="zh-TW" sz="1800" b="1" dirty="0" smtClean="0">
                <a:latin typeface="Lora" panose="02020500000000000000" charset="0"/>
              </a:rPr>
              <a:t>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  <p:bldP spid="14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 smtClean="0"/>
              <a:t>Build </a:t>
            </a:r>
            <a:r>
              <a:rPr lang="en" altLang="zh-TW" dirty="0" smtClean="0"/>
              <a:t>CNN model</a:t>
            </a:r>
            <a:endParaRPr dirty="0">
              <a:highlight>
                <a:schemeClr val="accent1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" name="文字方塊 9"/>
          <p:cNvSpPr txBox="1"/>
          <p:nvPr/>
        </p:nvSpPr>
        <p:spPr>
          <a:xfrm>
            <a:off x="6324599" y="1421492"/>
            <a:ext cx="2632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b="1" dirty="0" smtClean="0">
                <a:latin typeface="Lora" panose="02020500000000000000" charset="0"/>
              </a:rPr>
              <a:t>由於</a:t>
            </a:r>
            <a:r>
              <a:rPr lang="en-US" altLang="zh-TW" b="1" dirty="0" smtClean="0">
                <a:latin typeface="Lora" panose="02020500000000000000" charset="0"/>
              </a:rPr>
              <a:t>Data</a:t>
            </a:r>
            <a:r>
              <a:rPr lang="zh-TW" altLang="en-US" b="1" dirty="0" smtClean="0">
                <a:latin typeface="Lora" panose="02020500000000000000" charset="0"/>
              </a:rPr>
              <a:t>是由</a:t>
            </a:r>
            <a:r>
              <a:rPr lang="en-US" altLang="zh-TW" b="1" dirty="0" smtClean="0">
                <a:latin typeface="Lora" panose="02020500000000000000" charset="0"/>
              </a:rPr>
              <a:t>RGB</a:t>
            </a:r>
            <a:r>
              <a:rPr lang="zh-TW" altLang="en-US" b="1" dirty="0" smtClean="0">
                <a:latin typeface="Lora" panose="02020500000000000000" charset="0"/>
              </a:rPr>
              <a:t>三個</a:t>
            </a:r>
            <a:r>
              <a:rPr lang="en-US" altLang="zh-TW" b="1" dirty="0" smtClean="0">
                <a:latin typeface="Lora" panose="02020500000000000000" charset="0"/>
              </a:rPr>
              <a:t>Channels</a:t>
            </a:r>
            <a:r>
              <a:rPr lang="zh-TW" altLang="en-US" b="1" dirty="0" smtClean="0">
                <a:latin typeface="Lora" panose="02020500000000000000" charset="0"/>
              </a:rPr>
              <a:t>組成而</a:t>
            </a:r>
            <a:r>
              <a:rPr lang="en-US" altLang="zh-TW" b="1" dirty="0" smtClean="0">
                <a:latin typeface="Lora" panose="02020500000000000000" charset="0"/>
              </a:rPr>
              <a:t>Data</a:t>
            </a:r>
            <a:r>
              <a:rPr lang="zh-TW" altLang="en-US" b="1" dirty="0" smtClean="0">
                <a:latin typeface="Lora" panose="02020500000000000000" charset="0"/>
              </a:rPr>
              <a:t>透過預處理重新</a:t>
            </a:r>
            <a:r>
              <a:rPr lang="en-US" altLang="zh-TW" b="1" dirty="0" smtClean="0">
                <a:latin typeface="Lora" panose="02020500000000000000" charset="0"/>
              </a:rPr>
              <a:t>Resize</a:t>
            </a:r>
            <a:r>
              <a:rPr lang="zh-TW" altLang="en-US" b="1" dirty="0" smtClean="0">
                <a:latin typeface="Lora" panose="02020500000000000000" charset="0"/>
              </a:rPr>
              <a:t>成</a:t>
            </a:r>
            <a:r>
              <a:rPr lang="en-US" altLang="zh-TW" b="1" dirty="0" smtClean="0">
                <a:latin typeface="Lora" panose="02020500000000000000" charset="0"/>
              </a:rPr>
              <a:t>224</a:t>
            </a:r>
            <a:r>
              <a:rPr lang="zh-TW" altLang="en-US" b="1" dirty="0" smtClean="0">
                <a:latin typeface="Lora" panose="02020500000000000000" charset="0"/>
              </a:rPr>
              <a:t>*</a:t>
            </a:r>
            <a:r>
              <a:rPr lang="en-US" altLang="zh-TW" b="1" dirty="0" smtClean="0">
                <a:latin typeface="Lora" panose="02020500000000000000" charset="0"/>
              </a:rPr>
              <a:t>224</a:t>
            </a:r>
            <a:r>
              <a:rPr lang="zh-TW" altLang="en-US" b="1" dirty="0" smtClean="0">
                <a:latin typeface="Lora" panose="02020500000000000000" charset="0"/>
              </a:rPr>
              <a:t>因此</a:t>
            </a:r>
            <a:r>
              <a:rPr lang="en-US" altLang="zh-TW" b="1" dirty="0" smtClean="0">
                <a:latin typeface="Lora" panose="02020500000000000000" charset="0"/>
              </a:rPr>
              <a:t>Input</a:t>
            </a:r>
            <a:r>
              <a:rPr lang="zh-TW" altLang="en-US" b="1" dirty="0">
                <a:latin typeface="Lora" panose="02020500000000000000" charset="0"/>
              </a:rPr>
              <a:t> </a:t>
            </a:r>
            <a:r>
              <a:rPr lang="en-US" altLang="zh-TW" b="1" dirty="0" smtClean="0">
                <a:latin typeface="Lora" panose="02020500000000000000" charset="0"/>
              </a:rPr>
              <a:t>Shape =</a:t>
            </a:r>
            <a:r>
              <a:rPr lang="zh-TW" altLang="en-US" b="1" dirty="0" smtClean="0">
                <a:latin typeface="Lora" panose="02020500000000000000" charset="0"/>
              </a:rPr>
              <a:t> </a:t>
            </a:r>
            <a:r>
              <a:rPr lang="en-US" altLang="zh-TW" b="1" dirty="0" smtClean="0">
                <a:latin typeface="Lora" panose="02020500000000000000" charset="0"/>
              </a:rPr>
              <a:t>(3,224,224)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0" y="1421492"/>
            <a:ext cx="6219580" cy="367394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334990" y="2417645"/>
            <a:ext cx="2621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b="1" dirty="0">
                <a:latin typeface="Lora" panose="02020500000000000000" charset="0"/>
              </a:rPr>
              <a:t>Model</a:t>
            </a:r>
            <a:r>
              <a:rPr lang="zh-TW" altLang="en-US" b="1" dirty="0">
                <a:latin typeface="Lora" panose="02020500000000000000" charset="0"/>
              </a:rPr>
              <a:t>重複了</a:t>
            </a:r>
            <a:r>
              <a:rPr lang="en-US" altLang="zh-TW" b="1" dirty="0">
                <a:latin typeface="Lora" panose="02020500000000000000" charset="0"/>
              </a:rPr>
              <a:t>4</a:t>
            </a:r>
            <a:r>
              <a:rPr lang="zh-TW" altLang="en-US" b="1" dirty="0">
                <a:latin typeface="Lora" panose="02020500000000000000" charset="0"/>
              </a:rPr>
              <a:t>次</a:t>
            </a:r>
            <a:r>
              <a:rPr lang="en-US" altLang="zh-TW" b="1" dirty="0">
                <a:latin typeface="Lora" panose="02020500000000000000" charset="0"/>
              </a:rPr>
              <a:t>Convolution</a:t>
            </a:r>
            <a:r>
              <a:rPr lang="zh-TW" altLang="en-US" b="1" dirty="0">
                <a:latin typeface="Lora" panose="02020500000000000000" charset="0"/>
              </a:rPr>
              <a:t>和</a:t>
            </a:r>
            <a:r>
              <a:rPr lang="en-US" altLang="zh-TW" b="1" dirty="0">
                <a:latin typeface="Lora" panose="02020500000000000000" charset="0"/>
              </a:rPr>
              <a:t>Pooling</a:t>
            </a:r>
            <a:r>
              <a:rPr lang="zh-TW" altLang="en-US" b="1" dirty="0">
                <a:latin typeface="Lora" panose="02020500000000000000" charset="0"/>
              </a:rPr>
              <a:t>最後透過兩次的</a:t>
            </a:r>
            <a:r>
              <a:rPr lang="en-US" altLang="zh-TW" b="1" dirty="0">
                <a:latin typeface="Lora" panose="02020500000000000000" charset="0"/>
              </a:rPr>
              <a:t>Fully Connected</a:t>
            </a:r>
            <a:r>
              <a:rPr lang="zh-TW" altLang="en-US" b="1" dirty="0">
                <a:latin typeface="Lora" panose="02020500000000000000" charset="0"/>
              </a:rPr>
              <a:t> 將結果分為</a:t>
            </a:r>
            <a:r>
              <a:rPr lang="en-US" altLang="zh-TW" b="1" dirty="0">
                <a:latin typeface="Lora" panose="02020500000000000000" charset="0"/>
              </a:rPr>
              <a:t>cats &amp; </a:t>
            </a:r>
            <a:r>
              <a:rPr lang="en-US" altLang="zh-TW" b="1" dirty="0" smtClean="0">
                <a:latin typeface="Lora" panose="02020500000000000000" charset="0"/>
              </a:rPr>
              <a:t>dogs</a:t>
            </a:r>
            <a:endParaRPr lang="en-US" altLang="zh-TW" b="1" dirty="0">
              <a:latin typeface="Lora" panose="02020500000000000000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38456" y="3392380"/>
            <a:ext cx="2521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b="1" dirty="0" smtClean="0">
                <a:latin typeface="Lora" panose="02020500000000000000" charset="0"/>
              </a:rPr>
              <a:t>前面</a:t>
            </a:r>
            <a:r>
              <a:rPr lang="zh-TW" altLang="en-US" b="1" dirty="0">
                <a:latin typeface="Lora" panose="02020500000000000000" charset="0"/>
              </a:rPr>
              <a:t>因為</a:t>
            </a:r>
            <a:r>
              <a:rPr lang="en-US" altLang="zh-TW" b="1" dirty="0">
                <a:latin typeface="Lora" panose="02020500000000000000" charset="0"/>
              </a:rPr>
              <a:t>Data Shape</a:t>
            </a:r>
            <a:r>
              <a:rPr lang="zh-TW" altLang="en-US" b="1" dirty="0">
                <a:latin typeface="Lora" panose="02020500000000000000" charset="0"/>
              </a:rPr>
              <a:t>較大，所以</a:t>
            </a:r>
            <a:r>
              <a:rPr lang="en-US" altLang="zh-TW" b="1" dirty="0" err="1">
                <a:latin typeface="Lora" panose="02020500000000000000" charset="0"/>
              </a:rPr>
              <a:t>kernel_size</a:t>
            </a:r>
            <a:r>
              <a:rPr lang="zh-TW" altLang="en-US" b="1" dirty="0">
                <a:latin typeface="Lora" panose="02020500000000000000" charset="0"/>
              </a:rPr>
              <a:t>選擇大一點而後面</a:t>
            </a:r>
            <a:r>
              <a:rPr lang="en-US" altLang="zh-TW" b="1" dirty="0">
                <a:latin typeface="Lora" panose="02020500000000000000" charset="0"/>
              </a:rPr>
              <a:t>pooling</a:t>
            </a:r>
            <a:r>
              <a:rPr lang="zh-TW" altLang="en-US" b="1" dirty="0">
                <a:latin typeface="Lora" panose="02020500000000000000" charset="0"/>
              </a:rPr>
              <a:t>後則取較小的</a:t>
            </a:r>
            <a:r>
              <a:rPr lang="en-US" altLang="zh-TW" b="1" dirty="0" err="1">
                <a:latin typeface="Lora" panose="02020500000000000000" charset="0"/>
              </a:rPr>
              <a:t>kernel_size</a:t>
            </a:r>
            <a:r>
              <a:rPr lang="zh-TW" altLang="en-US" b="1" dirty="0">
                <a:latin typeface="Lora" panose="02020500000000000000" charset="0"/>
              </a:rPr>
              <a:t>，</a:t>
            </a:r>
            <a:r>
              <a:rPr lang="en-US" altLang="zh-TW" b="1" dirty="0">
                <a:latin typeface="Lora" panose="02020500000000000000" charset="0"/>
              </a:rPr>
              <a:t>stride</a:t>
            </a:r>
            <a:r>
              <a:rPr lang="zh-TW" altLang="en-US" b="1" dirty="0">
                <a:latin typeface="Lora" panose="02020500000000000000" charset="0"/>
              </a:rPr>
              <a:t>都是設定為</a:t>
            </a:r>
            <a:r>
              <a:rPr lang="en-US" altLang="zh-TW" b="1" dirty="0">
                <a:latin typeface="Lora" panose="02020500000000000000" charset="0"/>
              </a:rPr>
              <a:t>1</a:t>
            </a:r>
            <a:r>
              <a:rPr lang="zh-TW" altLang="en-US" b="1" dirty="0">
                <a:latin typeface="Lora" panose="02020500000000000000" charset="0"/>
              </a:rPr>
              <a:t>，確保</a:t>
            </a:r>
            <a:r>
              <a:rPr lang="en-US" altLang="zh-TW" b="1" dirty="0">
                <a:latin typeface="Lora" panose="02020500000000000000" charset="0"/>
              </a:rPr>
              <a:t>feature</a:t>
            </a:r>
            <a:r>
              <a:rPr lang="zh-TW" altLang="en-US" b="1" dirty="0">
                <a:latin typeface="Lora" panose="02020500000000000000" charset="0"/>
              </a:rPr>
              <a:t>都能被取出</a:t>
            </a:r>
            <a:endParaRPr lang="en-US" altLang="zh-TW" b="1" dirty="0">
              <a:latin typeface="Lora" panose="02020500000000000000" charset="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22" y="1419631"/>
            <a:ext cx="4839375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 smtClean="0"/>
              <a:t>Train Model</a:t>
            </a:r>
            <a:endParaRPr dirty="0">
              <a:highlight>
                <a:schemeClr val="accent1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4" y="1631624"/>
            <a:ext cx="5314082" cy="146371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73286" y="1563263"/>
            <a:ext cx="31380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Lora" panose="02020500000000000000" charset="0"/>
              </a:rPr>
              <a:t>Optimizer</a:t>
            </a:r>
            <a:r>
              <a:rPr lang="zh-TW" altLang="en-US" b="1" dirty="0" smtClean="0">
                <a:latin typeface="Lora" panose="02020500000000000000" charset="0"/>
              </a:rPr>
              <a:t>選擇</a:t>
            </a:r>
            <a:r>
              <a:rPr lang="en-US" altLang="zh-TW" b="1" dirty="0" smtClean="0">
                <a:latin typeface="Lora" panose="02020500000000000000" charset="0"/>
              </a:rPr>
              <a:t>SGD</a:t>
            </a:r>
            <a:endParaRPr lang="en-US" altLang="zh-TW" b="1" dirty="0">
              <a:latin typeface="Lora" panose="02020500000000000000" charset="0"/>
            </a:endParaRPr>
          </a:p>
          <a:p>
            <a:pPr fontAlgn="base"/>
            <a:r>
              <a:rPr lang="zh-TW" altLang="en-US" b="1" dirty="0">
                <a:latin typeface="Lora" panose="02020500000000000000" charset="0"/>
              </a:rPr>
              <a:t>優點：計算</a:t>
            </a:r>
            <a:r>
              <a:rPr lang="zh-TW" altLang="en-US" b="1" dirty="0" smtClean="0">
                <a:latin typeface="Lora" panose="02020500000000000000" charset="0"/>
              </a:rPr>
              <a:t>速度快</a:t>
            </a:r>
            <a:endParaRPr lang="en-US" altLang="zh-TW" b="1" dirty="0" smtClean="0">
              <a:latin typeface="Lora" panose="02020500000000000000" charset="0"/>
            </a:endParaRPr>
          </a:p>
          <a:p>
            <a:pPr fontAlgn="base"/>
            <a:endParaRPr lang="en-US" altLang="zh-TW" b="1" dirty="0" smtClean="0">
              <a:latin typeface="Lora" panose="02020500000000000000" charset="0"/>
            </a:endParaRPr>
          </a:p>
          <a:p>
            <a:pPr fontAlgn="base"/>
            <a:r>
              <a:rPr lang="zh-TW" altLang="en-US" b="1" dirty="0" smtClean="0">
                <a:latin typeface="Lora" panose="02020500000000000000" charset="0"/>
              </a:rPr>
              <a:t>損失</a:t>
            </a:r>
            <a:r>
              <a:rPr lang="zh-TW" altLang="en-US" b="1" dirty="0">
                <a:latin typeface="Lora" panose="02020500000000000000" charset="0"/>
              </a:rPr>
              <a:t>函數則</a:t>
            </a:r>
            <a:r>
              <a:rPr lang="zh-TW" altLang="en-US" b="1" dirty="0" smtClean="0">
                <a:latin typeface="Lora" panose="02020500000000000000" charset="0"/>
              </a:rPr>
              <a:t>選擇</a:t>
            </a:r>
            <a:r>
              <a:rPr lang="en-US" altLang="zh-TW" b="1" dirty="0" err="1" smtClean="0">
                <a:latin typeface="Lora" panose="02020500000000000000" charset="0"/>
              </a:rPr>
              <a:t>CrossEntropyLoss</a:t>
            </a:r>
            <a:endParaRPr lang="en-US" altLang="zh-TW" b="1" dirty="0" smtClean="0">
              <a:latin typeface="Lora" panose="02020500000000000000" charset="0"/>
            </a:endParaRPr>
          </a:p>
          <a:p>
            <a:r>
              <a:rPr lang="zh-TW" altLang="en-US" b="1" dirty="0" smtClean="0">
                <a:latin typeface="Lora" panose="02020500000000000000" charset="0"/>
              </a:rPr>
              <a:t>優點</a:t>
            </a:r>
            <a:r>
              <a:rPr lang="en-US" altLang="zh-TW" b="1" dirty="0" smtClean="0">
                <a:latin typeface="Lora" panose="02020500000000000000" charset="0"/>
              </a:rPr>
              <a:t>:</a:t>
            </a:r>
          </a:p>
          <a:p>
            <a:r>
              <a:rPr lang="en-US" altLang="zh-TW" b="1" dirty="0" smtClean="0">
                <a:latin typeface="Lora" panose="02020500000000000000" charset="0"/>
              </a:rPr>
              <a:t>1.</a:t>
            </a:r>
            <a:r>
              <a:rPr lang="zh-TW" altLang="en-US" b="1" dirty="0" smtClean="0">
                <a:latin typeface="Lora" panose="02020500000000000000" charset="0"/>
              </a:rPr>
              <a:t>能衡量細微的差異。</a:t>
            </a:r>
            <a:endParaRPr lang="en-US" altLang="zh-TW" b="1" dirty="0" smtClean="0">
              <a:latin typeface="Lora" panose="02020500000000000000" charset="0"/>
            </a:endParaRPr>
          </a:p>
          <a:p>
            <a:r>
              <a:rPr lang="en-US" altLang="zh-TW" b="1" dirty="0" smtClean="0">
                <a:latin typeface="Lora" panose="02020500000000000000" charset="0"/>
              </a:rPr>
              <a:t>2.</a:t>
            </a:r>
            <a:r>
              <a:rPr lang="zh-TW" altLang="en-US" b="1" dirty="0" smtClean="0">
                <a:latin typeface="Lora" panose="02020500000000000000" charset="0"/>
              </a:rPr>
              <a:t>便於利用梯度下降方法找到最佳解。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6835"/>
          <a:stretch/>
        </p:blipFill>
        <p:spPr>
          <a:xfrm>
            <a:off x="209822" y="1421492"/>
            <a:ext cx="4895157" cy="31300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t="62869"/>
          <a:stretch/>
        </p:blipFill>
        <p:spPr>
          <a:xfrm>
            <a:off x="4146937" y="1425860"/>
            <a:ext cx="4152052" cy="1560658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5773286" y="3395252"/>
            <a:ext cx="3138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latin typeface="Lora" panose="02020500000000000000" charset="0"/>
              </a:rPr>
              <a:t>epoch=50</a:t>
            </a:r>
          </a:p>
          <a:p>
            <a:r>
              <a:rPr lang="en-US" altLang="zh-TW" b="1" dirty="0" err="1" smtClean="0">
                <a:latin typeface="Lora" panose="02020500000000000000" charset="0"/>
              </a:rPr>
              <a:t>batch_size</a:t>
            </a:r>
            <a:r>
              <a:rPr lang="en-US" altLang="zh-TW" b="1" dirty="0" smtClean="0">
                <a:latin typeface="Lora" panose="02020500000000000000" charset="0"/>
              </a:rPr>
              <a:t>=50</a:t>
            </a:r>
          </a:p>
          <a:p>
            <a:r>
              <a:rPr lang="en-US" altLang="zh-TW" b="1" dirty="0" smtClean="0">
                <a:latin typeface="Lora" panose="02020500000000000000" charset="0"/>
              </a:rPr>
              <a:t>Learning Rate = 0.1</a:t>
            </a:r>
          </a:p>
        </p:txBody>
      </p:sp>
      <p:sp>
        <p:nvSpPr>
          <p:cNvPr id="8" name="矩形 7"/>
          <p:cNvSpPr/>
          <p:nvPr/>
        </p:nvSpPr>
        <p:spPr>
          <a:xfrm>
            <a:off x="6517082" y="1409375"/>
            <a:ext cx="25915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Lora" panose="02020500000000000000" charset="0"/>
              </a:rPr>
              <a:t>每個</a:t>
            </a:r>
            <a:r>
              <a:rPr lang="en-US" altLang="zh-TW" b="1" dirty="0">
                <a:latin typeface="Lora" panose="02020500000000000000" charset="0"/>
              </a:rPr>
              <a:t>epoch</a:t>
            </a:r>
            <a:r>
              <a:rPr lang="zh-TW" altLang="en-US" b="1" dirty="0">
                <a:latin typeface="Lora" panose="02020500000000000000" charset="0"/>
              </a:rPr>
              <a:t>都會同時做</a:t>
            </a:r>
            <a:r>
              <a:rPr lang="en-US" altLang="zh-TW" b="1" dirty="0">
                <a:latin typeface="Lora" panose="02020500000000000000" charset="0"/>
              </a:rPr>
              <a:t>Train &amp; Valid</a:t>
            </a:r>
            <a:r>
              <a:rPr lang="zh-TW" altLang="en-US" b="1" dirty="0">
                <a:latin typeface="Lora" panose="02020500000000000000" charset="0"/>
              </a:rPr>
              <a:t>當</a:t>
            </a:r>
            <a:r>
              <a:rPr lang="en-US" altLang="zh-TW" b="1" dirty="0">
                <a:latin typeface="Lora" panose="02020500000000000000" charset="0"/>
              </a:rPr>
              <a:t>Loss</a:t>
            </a:r>
            <a:r>
              <a:rPr lang="zh-TW" altLang="en-US" b="1" dirty="0">
                <a:latin typeface="Lora" panose="02020500000000000000" charset="0"/>
              </a:rPr>
              <a:t>低於上一次</a:t>
            </a:r>
            <a:r>
              <a:rPr lang="en-US" altLang="zh-TW" b="1" dirty="0">
                <a:latin typeface="Lora" panose="02020500000000000000" charset="0"/>
              </a:rPr>
              <a:t>epoch</a:t>
            </a:r>
            <a:r>
              <a:rPr lang="zh-TW" altLang="en-US" b="1" dirty="0">
                <a:latin typeface="Lora" panose="02020500000000000000" charset="0"/>
              </a:rPr>
              <a:t>的</a:t>
            </a:r>
            <a:r>
              <a:rPr lang="en-US" altLang="zh-TW" b="1" dirty="0">
                <a:latin typeface="Lora" panose="02020500000000000000" charset="0"/>
              </a:rPr>
              <a:t>model</a:t>
            </a:r>
            <a:r>
              <a:rPr lang="zh-TW" altLang="en-US" b="1" dirty="0">
                <a:latin typeface="Lora" panose="02020500000000000000" charset="0"/>
              </a:rPr>
              <a:t>時候，就儲存當次</a:t>
            </a:r>
            <a:r>
              <a:rPr lang="en-US" altLang="zh-TW" b="1" dirty="0">
                <a:latin typeface="Lora" panose="02020500000000000000" charset="0"/>
              </a:rPr>
              <a:t>model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2" y="1387904"/>
            <a:ext cx="6320412" cy="287091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912" y="2302039"/>
            <a:ext cx="2557088" cy="19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2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8" grpId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Evalute Model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文字方塊 5"/>
          <p:cNvSpPr txBox="1"/>
          <p:nvPr/>
        </p:nvSpPr>
        <p:spPr>
          <a:xfrm>
            <a:off x="6019800" y="1511346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1600" b="1" dirty="0" smtClean="0">
                <a:latin typeface="Lora" panose="02020500000000000000" charset="0"/>
              </a:rPr>
              <a:t>Train</a:t>
            </a:r>
            <a:r>
              <a:rPr lang="zh-TW" altLang="en-US" sz="1600" b="1" dirty="0" smtClean="0">
                <a:latin typeface="Lora" panose="02020500000000000000" charset="0"/>
              </a:rPr>
              <a:t>完</a:t>
            </a:r>
            <a:r>
              <a:rPr lang="en-US" altLang="zh-TW" sz="1600" b="1" dirty="0" smtClean="0">
                <a:latin typeface="Lora" panose="02020500000000000000" charset="0"/>
              </a:rPr>
              <a:t>model</a:t>
            </a:r>
            <a:r>
              <a:rPr lang="zh-TW" altLang="en-US" sz="1600" b="1" dirty="0" smtClean="0">
                <a:latin typeface="Lora" panose="02020500000000000000" charset="0"/>
              </a:rPr>
              <a:t>後，再利用</a:t>
            </a:r>
            <a:r>
              <a:rPr lang="en-US" altLang="zh-TW" sz="1600" b="1" dirty="0" smtClean="0">
                <a:latin typeface="Lora" panose="02020500000000000000" charset="0"/>
              </a:rPr>
              <a:t>Train Data &amp; Valid Data</a:t>
            </a:r>
            <a:r>
              <a:rPr lang="zh-TW" altLang="en-US" sz="1600" b="1" dirty="0" smtClean="0">
                <a:latin typeface="Lora" panose="02020500000000000000" charset="0"/>
              </a:rPr>
              <a:t> 評估</a:t>
            </a:r>
            <a:r>
              <a:rPr lang="en-US" altLang="zh-TW" sz="1600" b="1" dirty="0" smtClean="0">
                <a:latin typeface="Lora" panose="02020500000000000000" charset="0"/>
              </a:rPr>
              <a:t>model</a:t>
            </a:r>
            <a:endParaRPr lang="zh-TW" altLang="en-US" sz="1600" b="1" dirty="0">
              <a:latin typeface="Lora" panose="02020500000000000000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53" y="1511346"/>
            <a:ext cx="4828502" cy="31300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2"/>
          <a:stretch/>
        </p:blipFill>
        <p:spPr>
          <a:xfrm>
            <a:off x="6119200" y="2521527"/>
            <a:ext cx="2572109" cy="554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Test Model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文字方塊 5"/>
          <p:cNvSpPr txBox="1"/>
          <p:nvPr/>
        </p:nvSpPr>
        <p:spPr>
          <a:xfrm>
            <a:off x="5770418" y="1511346"/>
            <a:ext cx="3321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600" b="1" dirty="0">
                <a:latin typeface="Lora" panose="02020500000000000000" charset="0"/>
              </a:rPr>
              <a:t>最後</a:t>
            </a:r>
            <a:r>
              <a:rPr lang="zh-TW" altLang="en-US" sz="1600" b="1" dirty="0" smtClean="0">
                <a:latin typeface="Lora" panose="02020500000000000000" charset="0"/>
              </a:rPr>
              <a:t>將</a:t>
            </a:r>
            <a:r>
              <a:rPr lang="en-US" altLang="zh-TW" sz="1600" b="1" dirty="0" smtClean="0">
                <a:latin typeface="Lora" panose="02020500000000000000" charset="0"/>
              </a:rPr>
              <a:t>Test Data Transforms</a:t>
            </a:r>
            <a:r>
              <a:rPr lang="zh-TW" altLang="en-US" sz="1600" b="1" dirty="0" smtClean="0">
                <a:latin typeface="Lora" panose="02020500000000000000" charset="0"/>
              </a:rPr>
              <a:t>後使用剛剛</a:t>
            </a:r>
            <a:r>
              <a:rPr lang="en-US" altLang="zh-TW" sz="1600" b="1" dirty="0" smtClean="0">
                <a:latin typeface="Lora" panose="02020500000000000000" charset="0"/>
              </a:rPr>
              <a:t>train</a:t>
            </a:r>
            <a:r>
              <a:rPr lang="zh-TW" altLang="en-US" sz="1600" b="1" dirty="0" smtClean="0">
                <a:latin typeface="Lora" panose="02020500000000000000" charset="0"/>
              </a:rPr>
              <a:t>好的</a:t>
            </a:r>
            <a:r>
              <a:rPr lang="en-US" altLang="zh-TW" sz="1600" b="1" dirty="0" smtClean="0">
                <a:latin typeface="Lora" panose="02020500000000000000" charset="0"/>
              </a:rPr>
              <a:t>model</a:t>
            </a:r>
            <a:r>
              <a:rPr lang="zh-TW" altLang="en-US" sz="1600" b="1" dirty="0" smtClean="0">
                <a:latin typeface="Lora" panose="02020500000000000000" charset="0"/>
              </a:rPr>
              <a:t>進行預測</a:t>
            </a:r>
            <a:r>
              <a:rPr lang="zh-TW" altLang="en-US" sz="1600" b="1" dirty="0">
                <a:latin typeface="Lora" panose="02020500000000000000" charset="0"/>
              </a:rPr>
              <a:t>並輸出</a:t>
            </a:r>
            <a:r>
              <a:rPr lang="zh-TW" altLang="en-US" sz="1600" b="1" dirty="0" smtClean="0">
                <a:latin typeface="Lora" panose="02020500000000000000" charset="0"/>
              </a:rPr>
              <a:t>成</a:t>
            </a:r>
            <a:r>
              <a:rPr lang="en-US" altLang="zh-TW" sz="1600" b="1" dirty="0" smtClean="0">
                <a:latin typeface="Lora" panose="02020500000000000000" charset="0"/>
              </a:rPr>
              <a:t>csv</a:t>
            </a:r>
            <a:r>
              <a:rPr lang="zh-TW" altLang="en-US" sz="1600" b="1" dirty="0" smtClean="0">
                <a:latin typeface="Lora" panose="02020500000000000000" charset="0"/>
              </a:rPr>
              <a:t>檔丟上</a:t>
            </a:r>
            <a:r>
              <a:rPr lang="en-US" altLang="zh-TW" sz="1600" b="1" dirty="0" err="1" smtClean="0">
                <a:latin typeface="Lora" panose="02020500000000000000" charset="0"/>
              </a:rPr>
              <a:t>kaggle</a:t>
            </a:r>
            <a:r>
              <a:rPr lang="zh-TW" altLang="en-US" sz="1600" b="1" dirty="0" smtClean="0">
                <a:latin typeface="Lora" panose="02020500000000000000" charset="0"/>
              </a:rPr>
              <a:t>做評分最終獲得</a:t>
            </a:r>
            <a:r>
              <a:rPr lang="en-US" altLang="zh-TW" sz="1600" b="1" dirty="0" smtClean="0">
                <a:latin typeface="Lora" panose="02020500000000000000" charset="0"/>
              </a:rPr>
              <a:t>0.47718</a:t>
            </a:r>
            <a:r>
              <a:rPr lang="zh-TW" altLang="en-US" sz="1600" b="1" dirty="0" smtClean="0">
                <a:latin typeface="Lora" panose="02020500000000000000" charset="0"/>
              </a:rPr>
              <a:t>的</a:t>
            </a:r>
            <a:r>
              <a:rPr lang="en-US" altLang="zh-TW" sz="1600" b="1" dirty="0" err="1" smtClean="0">
                <a:latin typeface="Lora" panose="02020500000000000000" charset="0"/>
              </a:rPr>
              <a:t>Logloss</a:t>
            </a:r>
            <a:endParaRPr lang="zh-TW" altLang="en-US" sz="1600" b="1" dirty="0">
              <a:latin typeface="Lora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02" y="1511346"/>
            <a:ext cx="4596393" cy="348226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782582" y="4042633"/>
            <a:ext cx="3079320" cy="774175"/>
            <a:chOff x="4538330" y="3810299"/>
            <a:chExt cx="3079320" cy="774175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4"/>
            <a:srcRect r="71855"/>
            <a:stretch/>
          </p:blipFill>
          <p:spPr>
            <a:xfrm>
              <a:off x="4538330" y="3810299"/>
              <a:ext cx="1437020" cy="767216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4"/>
            <a:srcRect l="67817"/>
            <a:stretch/>
          </p:blipFill>
          <p:spPr>
            <a:xfrm>
              <a:off x="5975350" y="3817674"/>
              <a:ext cx="1642300" cy="7668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206353" y="4267348"/>
            <a:ext cx="596900" cy="297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418" y="2525965"/>
            <a:ext cx="3241573" cy="13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 smtClean="0"/>
              <a:t>Reference</a:t>
            </a: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矩形 4"/>
          <p:cNvSpPr/>
          <p:nvPr/>
        </p:nvSpPr>
        <p:spPr>
          <a:xfrm>
            <a:off x="632283" y="2310139"/>
            <a:ext cx="7243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3"/>
              </a:rPr>
              <a:t>Model : </a:t>
            </a:r>
            <a:r>
              <a:rPr lang="en-US" altLang="zh-TW" dirty="0" err="1" smtClean="0">
                <a:hlinkClick r:id="rId3"/>
              </a:rPr>
              <a:t>PyTorch</a:t>
            </a:r>
            <a:r>
              <a:rPr lang="en-US" altLang="zh-TW" dirty="0" smtClean="0">
                <a:hlinkClick r:id="rId3"/>
              </a:rPr>
              <a:t> </a:t>
            </a:r>
            <a:r>
              <a:rPr lang="en-US" altLang="zh-TW" dirty="0">
                <a:hlinkClick r:id="rId3"/>
              </a:rPr>
              <a:t>- </a:t>
            </a:r>
            <a:r>
              <a:rPr lang="zh-TW" altLang="en-US" dirty="0">
                <a:hlinkClick r:id="rId3"/>
              </a:rPr>
              <a:t>練習</a:t>
            </a:r>
            <a:r>
              <a:rPr lang="en-US" altLang="zh-TW" dirty="0" err="1">
                <a:hlinkClick r:id="rId3"/>
              </a:rPr>
              <a:t>kaggle</a:t>
            </a:r>
            <a:r>
              <a:rPr lang="en-US" altLang="zh-TW" dirty="0">
                <a:hlinkClick r:id="rId3"/>
              </a:rPr>
              <a:t> - Dogs vs. Cats - </a:t>
            </a:r>
            <a:r>
              <a:rPr lang="zh-TW" altLang="en-US" dirty="0">
                <a:hlinkClick r:id="rId3"/>
              </a:rPr>
              <a:t>使用自定義的 </a:t>
            </a:r>
            <a:r>
              <a:rPr lang="en-US" altLang="zh-TW" dirty="0">
                <a:hlinkClick r:id="rId3"/>
              </a:rPr>
              <a:t>CNN model - </a:t>
            </a:r>
            <a:r>
              <a:rPr lang="en-US" altLang="zh-TW" dirty="0" err="1">
                <a:hlinkClick r:id="rId3"/>
              </a:rPr>
              <a:t>HackMD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2283" y="1700253"/>
            <a:ext cx="7910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hlinkClick r:id="rId4"/>
              </a:rPr>
              <a:t>Pre-Processing : How </a:t>
            </a:r>
            <a:r>
              <a:rPr lang="en-US" altLang="zh-TW" dirty="0">
                <a:hlinkClick r:id="rId4"/>
              </a:rPr>
              <a:t>to Classify Photos of Dogs and Cats (with 97% accuracy) (machinelearningmastery.com)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81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565817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altLang="zh-TW" dirty="0" smtClean="0"/>
              <a:t>Thanks for listening</a:t>
            </a:r>
            <a:endParaRPr lang="en-US" altLang="zh-TW"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730215" y="3809297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Lora" panose="02020500000000000000" charset="0"/>
              </a:rPr>
              <a:t>報告人 </a:t>
            </a:r>
            <a:r>
              <a:rPr lang="en-US" altLang="zh-TW" sz="2000" b="1" dirty="0" smtClean="0">
                <a:latin typeface="Lora" panose="02020500000000000000" charset="0"/>
              </a:rPr>
              <a:t>:</a:t>
            </a:r>
            <a:r>
              <a:rPr lang="zh-TW" altLang="en-US" sz="2000" b="1" dirty="0" smtClean="0">
                <a:latin typeface="Lora" panose="02020500000000000000" charset="0"/>
              </a:rPr>
              <a:t> 陳冠綸</a:t>
            </a:r>
            <a:endParaRPr lang="zh-TW" altLang="en-US" sz="2000" b="1" dirty="0">
              <a:latin typeface="Lora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1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371</Words>
  <Application>Microsoft Office PowerPoint</Application>
  <PresentationFormat>如螢幕大小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新細明體</vt:lpstr>
      <vt:lpstr>Arial</vt:lpstr>
      <vt:lpstr>Quattrocento Sans</vt:lpstr>
      <vt:lpstr>Lora</vt:lpstr>
      <vt:lpstr>Viola template</vt:lpstr>
      <vt:lpstr>Dogs vs. Cats Redux: Kernels Edition</vt:lpstr>
      <vt:lpstr>Overview</vt:lpstr>
      <vt:lpstr>Data Processing</vt:lpstr>
      <vt:lpstr>Build CNN model</vt:lpstr>
      <vt:lpstr>Train Model</vt:lpstr>
      <vt:lpstr>Evalute Model</vt:lpstr>
      <vt:lpstr>Test Model</vt:lpstr>
      <vt:lpstr>Reference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vs. Cats Redux: Kernels Edition</dc:title>
  <dc:creator>陳冠綸</dc:creator>
  <cp:lastModifiedBy>陳冠綸</cp:lastModifiedBy>
  <cp:revision>12</cp:revision>
  <dcterms:modified xsi:type="dcterms:W3CDTF">2021-09-22T15:32:34Z</dcterms:modified>
</cp:coreProperties>
</file>